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retendard Bold"/>
      <p:bold r:id="rId25"/>
    </p:embeddedFont>
    <p:embeddedFont>
      <p:font typeface="Kim jung chul Gothic Bold"/>
      <p:bold r:id="rId26"/>
    </p:embeddedFont>
    <p:embeddedFont>
      <p:font typeface="Kim jung chul Gothic Regular"/>
      <p:regular r:id="rId27"/>
    </p:embeddedFont>
    <p:embeddedFont>
      <p:font typeface="Pretendard Regular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1.fntdata" Type="http://schemas.openxmlformats.org/officeDocument/2006/relationships/font"/><Relationship Id="rId26" Target="fonts/font2.fntdata" Type="http://schemas.openxmlformats.org/officeDocument/2006/relationships/font"/><Relationship Id="rId27" Target="fonts/font3.fntdata" Type="http://schemas.openxmlformats.org/officeDocument/2006/relationships/font"/><Relationship Id="rId28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3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1.png" Type="http://schemas.openxmlformats.org/officeDocument/2006/relationships/image"/><Relationship Id="rId6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7.pn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2.png" Type="http://schemas.openxmlformats.org/officeDocument/2006/relationships/image"/><Relationship Id="rId4" Target="../media/image51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7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7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18410_video_e10ff55a.37cd08.mp4" Type="http://schemas.microsoft.com/office/2007/relationships/media"/><Relationship Id="rId4" Target="../media/18410_video_e10ff55a.37cd08.mp4" Type="http://schemas.openxmlformats.org/officeDocument/2006/relationships/video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png" Type="http://schemas.openxmlformats.org/officeDocument/2006/relationships/image"/><Relationship Id="rId16" Target="../media/image49.png" Type="http://schemas.openxmlformats.org/officeDocument/2006/relationships/image"/><Relationship Id="rId2" Target="../media/image7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" y="3048000"/>
            <a:ext cx="7848600" cy="39751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38200" y="4762500"/>
            <a:ext cx="7670800" cy="151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600" b="false" i="false" u="none" strike="noStrike">
                <a:solidFill>
                  <a:srgbClr val="5C5D5D"/>
                </a:solidFill>
                <a:ea typeface="Pretendard Bold"/>
              </a:rPr>
              <a:t>고객</a:t>
            </a:r>
            <a:r>
              <a:rPr lang="en-US" sz="4600" b="false" i="false" u="none" strike="noStrike">
                <a:solidFill>
                  <a:srgbClr val="5C5D5D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5C5D5D"/>
                </a:solidFill>
                <a:ea typeface="Pretendard Bold"/>
              </a:rPr>
              <a:t>상담</a:t>
            </a:r>
            <a:r>
              <a:rPr lang="en-US" sz="4600" b="false" i="false" u="none" strike="noStrike">
                <a:solidFill>
                  <a:srgbClr val="5C5D5D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5C5D5D"/>
                </a:solidFill>
                <a:ea typeface="Pretendard Bold"/>
              </a:rPr>
              <a:t>이력</a:t>
            </a:r>
            <a:r>
              <a:rPr lang="en-US" sz="4600" b="false" i="false" u="none" strike="noStrike">
                <a:solidFill>
                  <a:srgbClr val="5C5D5D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5C5D5D"/>
                </a:solidFill>
                <a:ea typeface="Pretendard Bold"/>
              </a:rPr>
              <a:t>자동</a:t>
            </a:r>
            <a:r>
              <a:rPr lang="en-US" sz="4600" b="false" i="false" u="none" strike="noStrike">
                <a:solidFill>
                  <a:srgbClr val="5C5D5D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5C5D5D"/>
                </a:solidFill>
                <a:ea typeface="Pretendard Bold"/>
              </a:rPr>
              <a:t>분석</a:t>
            </a:r>
            <a:r>
              <a:rPr lang="en-US" sz="4600" b="false" i="false" u="none" strike="noStrike">
                <a:solidFill>
                  <a:srgbClr val="5C5D5D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5C5D5D"/>
                </a:solidFill>
                <a:ea typeface="Pretendard Bold"/>
              </a:rPr>
              <a:t>서비스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8200" y="2832100"/>
            <a:ext cx="8051800" cy="177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0000" b="true" i="false" u="none" strike="noStrike">
                <a:solidFill>
                  <a:srgbClr val="000000"/>
                </a:solidFill>
                <a:latin typeface="Pretendard Bold"/>
              </a:rPr>
              <a:t>VoCabulary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2552700"/>
            <a:ext cx="7874000" cy="6908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Proposal Details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실행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01100" y="4787900"/>
            <a:ext cx="698500" cy="711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77300" y="4292600"/>
            <a:ext cx="93345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728200" y="4851400"/>
            <a:ext cx="2260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주요</a:t>
            </a: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7300" y="1676400"/>
            <a:ext cx="6172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문의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데이터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77300" y="5994400"/>
            <a:ext cx="8331200" cy="279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문의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수집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고객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문의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일일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리포트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결과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조회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비동기를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활용하여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API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처리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DB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트랜잭션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77300" y="2921000"/>
            <a:ext cx="7899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FastAPI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기반으로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Restful API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구현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RDS(PostgreSQL)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연동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12800" y="3632200"/>
            <a:ext cx="7454900" cy="3035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실행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01100" y="4787900"/>
            <a:ext cx="698500" cy="711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77300" y="4292600"/>
            <a:ext cx="93345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728200" y="4851400"/>
            <a:ext cx="2260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주요</a:t>
            </a: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7300" y="1676400"/>
            <a:ext cx="6172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실시간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데이터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처리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77300" y="5994400"/>
            <a:ext cx="8331200" cy="279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실시간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처리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특정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토픽에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맞는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처리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DLQ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패턴을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통해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실패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재시도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저장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토픽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파티션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컨슈머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워커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수를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조절하여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효율적으로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전달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77300" y="2921000"/>
            <a:ext cx="7899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비동기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Kafka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문의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실시간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처리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API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서버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-&gt; NLP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서버로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전달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Proposal Details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실행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Proposal Details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실행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98600" y="2400300"/>
            <a:ext cx="6045200" cy="454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22300" y="7137400"/>
            <a:ext cx="7797800" cy="20955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01100" y="4787900"/>
            <a:ext cx="698500" cy="711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877300" y="4292600"/>
            <a:ext cx="93345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728200" y="4851400"/>
            <a:ext cx="2260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주요</a:t>
            </a: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77300" y="1676400"/>
            <a:ext cx="6172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주기적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데이터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처리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77300" y="5994400"/>
            <a:ext cx="8331200" cy="198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Airflow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통해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일정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주기마다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 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결과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처리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저장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Airflow UI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통해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오류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발생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즉시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감지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대응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Spark UI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통해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Worker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와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처리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상태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확인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77300" y="2921000"/>
            <a:ext cx="7899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Spark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와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Airflow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기반의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자동화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파이프라인을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완료된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주기적으로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수집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처리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저장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801100" y="4787900"/>
            <a:ext cx="698500" cy="711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28200" y="4851400"/>
            <a:ext cx="2260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주요</a:t>
            </a: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77300" y="1676400"/>
            <a:ext cx="6172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데이터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생성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전처리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77300" y="5994400"/>
            <a:ext cx="8331200" cy="279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고객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: faker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라이브러리를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활용해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약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5,000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샘플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생성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문의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: LLM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모델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(Exaone)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활용하여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약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70,000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문장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자동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생성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수집된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데이터는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txt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파일로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저장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분석에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적합한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JSON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형식으로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변환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고객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데이터와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문의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병합하여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분석용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데이터셋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완성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7300" y="2921000"/>
            <a:ext cx="7899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챗봇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, ARS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통한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상담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내용을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 Exaone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을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통하여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약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70,000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생성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Faker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라이브러리를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5,000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고객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생성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실행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Proposal Details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26500" y="4292600"/>
            <a:ext cx="9334500" cy="12700"/>
          </a:xfrm>
          <a:prstGeom prst="rect">
            <a:avLst/>
          </a:prstGeom>
        </p:spPr>
      </p:pic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660400" y="3136900"/>
          <a:ext cx="7848600" cy="5207000"/>
        </p:xfrm>
        <a:graphic>
          <a:graphicData uri="http://schemas.openxmlformats.org/drawingml/2006/table">
            <a:tbl>
              <a:tblPr/>
              <a:tblGrid>
                <a:gridCol w="1181100"/>
                <a:gridCol w="2095500"/>
                <a:gridCol w="2235200"/>
                <a:gridCol w="2336800"/>
              </a:tblGrid>
              <a:tr h="7366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8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/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fals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GPT-4.1 Mini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tru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Llama 4 Maverick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2000" b="true" i="false" u="none" strike="noStrike">
                          <a:solidFill>
                            <a:srgbClr val="595959"/>
                          </a:solidFill>
                          <a:latin typeface="S-Core Dream 5 Medium"/>
                        </a:rPr>
                        <a:t>Exaone 3.5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C2C2"/>
                    </a:solidFill>
                  </a:tcPr>
                </a:tc>
              </a:tr>
              <a:tr h="7874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개발사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OpenAI 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Meta AI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LG AI Research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8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언어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최적화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영어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영어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중심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한국어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특화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45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비용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($/1M)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Input: 0.40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Output: 1.60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Input: 0.20-0.27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Output: 0.82-0.85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무료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70000"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주요특징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대화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특화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툴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 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연동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가능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파인튜닝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자유도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높음</a:t>
                      </a:r>
                      <a:endParaRPr lang="en-US" sz="1100"/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lvl="0">
                        <a:lnSpc>
                          <a:spcPct val="91714"/>
                        </a:lnSpc>
                        <a:defRPr/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도메인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특화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데이터</a:t>
                      </a:r>
                      <a:endParaRPr lang="en-US" sz="1100"/>
                    </a:p>
                    <a:p>
                      <a:pPr algn="ctr" lvl="0">
                        <a:lnSpc>
                          <a:spcPct val="91714"/>
                        </a:lnSpc>
                      </a:pP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반영</a:t>
                      </a:r>
                      <a:r>
                        <a:rPr lang="en-US" sz="1700" b="false" i="false" u="none" strike="noStrike">
                          <a:solidFill>
                            <a:srgbClr val="787878"/>
                          </a:solidFill>
                          <a:latin typeface="S-Core Dream 5 Medium"/>
                        </a:rPr>
                        <a:t> </a:t>
                      </a:r>
                      <a:r>
                        <a:rPr lang="ko-KR" sz="1700" b="false" i="false" u="none" strike="noStrike">
                          <a:solidFill>
                            <a:srgbClr val="787878"/>
                          </a:solidFill>
                          <a:ea typeface="S-Core Dream 5 Medium"/>
                        </a:rPr>
                        <a:t>가능</a:t>
                      </a:r>
                    </a:p>
                  </a:txBody>
                  <a:tcPr anchor="ctr" marL="19050" marT="19050" marR="19050" marB="19050">
                    <a:lnL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mpd="sng" algn="ctr" cap="flat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실행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77300" y="4292600"/>
            <a:ext cx="9334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01100" y="4787900"/>
            <a:ext cx="698500" cy="71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728200" y="4851400"/>
            <a:ext cx="2260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주요</a:t>
            </a: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7300" y="1676400"/>
            <a:ext cx="72517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NLP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키워드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및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감정</a:t>
            </a:r>
            <a:r>
              <a:rPr lang="en-US" sz="5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77300" y="5994400"/>
            <a:ext cx="9169400" cy="279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키워드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추출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: Okt, Keybert, SentenceTransformer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통한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키워드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</a:p>
          <a:p>
            <a:pPr algn="l" lvl="1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부정도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추출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: Electra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모델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학습을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통한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부정도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결과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RDS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S3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에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저장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실패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dlq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토픽으로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전송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(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재시도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77300" y="2921000"/>
            <a:ext cx="7899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Kafka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수신된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텍스트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자동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분석하여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키워드와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불만여부를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추출하고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결과를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저장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44500" y="2870200"/>
            <a:ext cx="8039100" cy="6032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5300" y="6235700"/>
            <a:ext cx="7899400" cy="1104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8040000">
            <a:off x="6083300" y="7594600"/>
            <a:ext cx="749300" cy="254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731000" y="7658100"/>
            <a:ext cx="1485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true" i="false" u="none" strike="noStrike">
                <a:solidFill>
                  <a:srgbClr val="FF0000"/>
                </a:solidFill>
                <a:ea typeface="Pretendard Regular"/>
              </a:rPr>
              <a:t>분석</a:t>
            </a:r>
            <a:r>
              <a:rPr lang="en-US" sz="3000" b="true" i="false" u="none" strike="noStrike">
                <a:solidFill>
                  <a:srgbClr val="FF0000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FF0000"/>
                </a:solidFill>
                <a:ea typeface="Pretendard Regular"/>
              </a:rPr>
              <a:t>결과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81100" y="5334000"/>
            <a:ext cx="6172200" cy="1447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6500" y="2019300"/>
            <a:ext cx="6172200" cy="435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06500" y="5054600"/>
            <a:ext cx="6172200" cy="172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68400" y="6781800"/>
            <a:ext cx="6210300" cy="1384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81100" y="3505200"/>
            <a:ext cx="6172200" cy="157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06500" y="8128000"/>
            <a:ext cx="6172200" cy="1409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Proposal Details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실행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내용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801100" y="4787900"/>
            <a:ext cx="698500" cy="7112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877300" y="4292600"/>
            <a:ext cx="93345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728200" y="4851400"/>
            <a:ext cx="22606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주요</a:t>
            </a:r>
            <a:r>
              <a:rPr lang="en-US" sz="35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500" b="false" i="false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77300" y="1676400"/>
            <a:ext cx="61722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000" b="false" i="false" u="none" strike="noStrike">
                <a:solidFill>
                  <a:srgbClr val="222222"/>
                </a:solidFill>
                <a:ea typeface="Kim jung chul Gothic Bold"/>
              </a:rPr>
              <a:t>대시보드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877300" y="5994400"/>
            <a:ext cx="8331200" cy="2794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월간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/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연간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/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시각화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실시간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대시보드로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관리자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빠른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의사결정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지원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단순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키워드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빈도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넘어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,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카테고리별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감정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/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불만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Word2Vec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모델학습을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통해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불만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키워드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간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네트워크</a:t>
            </a:r>
            <a:r>
              <a:rPr lang="en-US" sz="20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Kim jung chul Gothic Regular"/>
              </a:rPr>
              <a:t>시각화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877300" y="2921000"/>
            <a:ext cx="7899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Superset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을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통해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고객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문의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분석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결과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등의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총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데이터를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시각화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고객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경험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개선을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위한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실질적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인사이트를</a:t>
            </a:r>
            <a:r>
              <a:rPr lang="en-US" sz="2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Kim jung chul Gothic Regular"/>
              </a:rPr>
              <a:t>제공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578100" y="2146300"/>
            <a:ext cx="13131800" cy="7607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Service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서비스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아키텍쳐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2603500"/>
            <a:ext cx="16217900" cy="5537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Data Pipeline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3800" y="584200"/>
            <a:ext cx="56007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데이터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파이프라인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30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30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마무리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52900" y="3327400"/>
            <a:ext cx="11366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상담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정제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·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파이프라인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52900" y="4889500"/>
            <a:ext cx="10998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상담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단건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분석부터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대시보드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시각화까지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연결된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52900" y="6375400"/>
            <a:ext cx="104394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감정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상담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요약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연동을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고도화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65600" y="7810500"/>
            <a:ext cx="9918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상담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이력을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고객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경험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전략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자산으로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전환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 rot="0">
            <a:off x="901700" y="3073400"/>
            <a:ext cx="26543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4400" y="3200400"/>
            <a:ext cx="26289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585755"/>
                </a:solidFill>
                <a:ea typeface="Kim jung chul Gothic Bold"/>
              </a:rPr>
              <a:t>개요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4051300" y="4330700"/>
            <a:ext cx="131826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4051300" y="5854700"/>
            <a:ext cx="131826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-10800000">
            <a:off x="4152900" y="7353300"/>
            <a:ext cx="131826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 rot="0">
            <a:off x="901700" y="4635500"/>
            <a:ext cx="2654300" cy="1016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14400" y="4762500"/>
            <a:ext cx="26289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585755"/>
                </a:solidFill>
                <a:ea typeface="Kim jung chul Gothic Bold"/>
              </a:rPr>
              <a:t>구현결과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 rot="0">
            <a:off x="901700" y="6121400"/>
            <a:ext cx="2654300" cy="1016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14400" y="6248400"/>
            <a:ext cx="26289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585755"/>
                </a:solidFill>
                <a:ea typeface="Kim jung chul Gothic Bold"/>
              </a:rPr>
              <a:t>확장성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 rot="0">
            <a:off x="901700" y="7607300"/>
            <a:ext cx="2654300" cy="1016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914400" y="7734300"/>
            <a:ext cx="2628900" cy="749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200" b="false" i="false" u="none" strike="noStrike">
                <a:solidFill>
                  <a:srgbClr val="585755"/>
                </a:solidFill>
                <a:ea typeface="Kim jung chul Gothic Bold"/>
              </a:rPr>
              <a:t>전략적목표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63500" y="2755900"/>
            <a:ext cx="18440400" cy="483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300" b="true" i="false" u="none" strike="noStrike">
                <a:solidFill>
                  <a:srgbClr val="000000"/>
                </a:solidFill>
                <a:latin typeface="Kim jung chul Gothic Regular"/>
              </a:rPr>
              <a:t>Q&amp;A </a:t>
            </a:r>
            <a:r>
              <a:rPr lang="ko-KR" sz="5300" b="true" i="false" u="none" strike="noStrike">
                <a:solidFill>
                  <a:srgbClr val="000000"/>
                </a:solidFill>
                <a:ea typeface="Kim jung chul Gothic Regular"/>
              </a:rPr>
              <a:t>및</a:t>
            </a:r>
            <a:r>
              <a:rPr lang="en-US" sz="5300" b="tru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5300" b="true" i="false" u="none" strike="noStrike">
                <a:solidFill>
                  <a:srgbClr val="000000"/>
                </a:solidFill>
                <a:ea typeface="Kim jung chul Gothic Regular"/>
              </a:rPr>
              <a:t>피드백</a:t>
            </a:r>
            <a:r>
              <a:rPr lang="en-US" sz="5300" b="tru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5300" b="true" i="false" u="none" strike="noStrike">
                <a:solidFill>
                  <a:srgbClr val="000000"/>
                </a:solidFill>
                <a:ea typeface="Kim jung chul Gothic Regular"/>
              </a:rPr>
              <a:t>요청</a:t>
            </a:r>
          </a:p>
          <a:p>
            <a:pPr algn="ctr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Kim jung chul Gothic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추가적으로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기대하는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기능이나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서비스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방향이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있다면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?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저희가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놓치고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있는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점이나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보완해야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할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요소가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있다면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Regular"/>
              </a:rPr>
              <a:t>말씀부탁드립니다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Regular"/>
              </a:rPr>
              <a:t>.</a:t>
            </a:r>
          </a:p>
          <a:p>
            <a:pPr algn="ctr" lvl="0">
              <a:lnSpc>
                <a:spcPct val="116199"/>
              </a:lnSpc>
            </a:pPr>
            <a:r>
              <a:rPr lang="en-US" sz="5300" b="false" i="false" u="none" strike="noStrike">
                <a:solidFill>
                  <a:srgbClr val="000000"/>
                </a:solidFill>
                <a:latin typeface="Kim jung chul Gothic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ko-KR" sz="5300" b="false" i="false" u="none" strike="noStrike">
                <a:solidFill>
                  <a:srgbClr val="000000"/>
                </a:solidFill>
                <a:ea typeface="Kim jung chul Gothic Regular"/>
              </a:rPr>
              <a:t>감사합니다</a:t>
            </a:r>
            <a:r>
              <a:rPr lang="en-US" sz="5300" b="false" i="false" u="none" strike="noStrike">
                <a:solidFill>
                  <a:srgbClr val="000000"/>
                </a:solidFill>
                <a:latin typeface="Kim jung chul Gothic Regular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812800" y="-431800"/>
            <a:ext cx="5651500" cy="11125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381000" y="1320800"/>
            <a:ext cx="1117600" cy="76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322300" y="44196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핵심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기능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07800" y="38227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FF8C6C"/>
                </a:solidFill>
                <a:latin typeface="Kim jung chul Gothic Regula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22300" y="29718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시연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영상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07800" y="23622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FF8C6C"/>
                </a:solidFill>
                <a:latin typeface="Kim jung chul Gothic Regular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47000" y="73279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기대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효과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32500" y="67310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FF8C6C"/>
                </a:solidFill>
                <a:latin typeface="Kim jung chul Gothic Regular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47000" y="58801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시장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조사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32500" y="52832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FF8C6C"/>
                </a:solidFill>
                <a:latin typeface="Kim jung chul Gothic Regular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47000" y="44323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개요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32500" y="38227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FF8C6C"/>
                </a:solidFill>
                <a:latin typeface="Kim jung chul Gothic Regular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47000" y="2984500"/>
            <a:ext cx="34036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82600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팀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소개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32500" y="2374900"/>
            <a:ext cx="1422400" cy="1422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182600"/>
              </a:lnSpc>
            </a:pPr>
            <a:r>
              <a:rPr lang="en-US" sz="8000" b="false" i="false" u="none" strike="noStrike">
                <a:solidFill>
                  <a:srgbClr val="FF8C6C"/>
                </a:solidFill>
                <a:latin typeface="Kim jung chul Gothic Regular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000" y="1651000"/>
            <a:ext cx="20320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8C887B"/>
                </a:solidFill>
                <a:latin typeface="Kim jung chul Gothic Regular"/>
              </a:rPr>
              <a:t>Contents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70000" y="558800"/>
            <a:ext cx="21463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585755"/>
                </a:solidFill>
                <a:ea typeface="Kim jung chul Gothic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660400" y="5143500"/>
            <a:ext cx="19596100" cy="514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284200" y="3073400"/>
            <a:ext cx="3556000" cy="4635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34500" y="3073400"/>
            <a:ext cx="3556000" cy="4635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7800" y="3073400"/>
            <a:ext cx="3556000" cy="4635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03400" y="2501900"/>
            <a:ext cx="2857500" cy="2857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63600" y="6362700"/>
            <a:ext cx="304800" cy="50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563600" y="6553200"/>
            <a:ext cx="30480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시각화</a:t>
            </a:r>
          </a:p>
          <a:p>
            <a:pPr algn="l" lvl="0">
              <a:lnSpc>
                <a:spcPct val="116199"/>
              </a:lnSpc>
            </a:pP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UI/UX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설계</a:t>
            </a:r>
          </a:p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스크럼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미팅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20900" y="5867400"/>
            <a:ext cx="1371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Bold"/>
              </a:rPr>
              <a:t>애자일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Bold"/>
              </a:rPr>
              <a:t>코치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63600" y="5676900"/>
            <a:ext cx="12827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22222"/>
                </a:solidFill>
                <a:ea typeface="Kim jung chul Gothic Bold"/>
              </a:rPr>
              <a:t>배형균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26600" y="6362700"/>
            <a:ext cx="304800" cy="508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9626600" y="6553200"/>
            <a:ext cx="30480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대시보드</a:t>
            </a:r>
          </a:p>
          <a:p>
            <a:pPr algn="l" lvl="0">
              <a:lnSpc>
                <a:spcPct val="116199"/>
              </a:lnSpc>
            </a:pP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</a:p>
          <a:p>
            <a:pPr algn="l" lvl="0">
              <a:lnSpc>
                <a:spcPct val="116199"/>
              </a:lnSpc>
            </a:pP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GitHub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산출물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관리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83900" y="5867400"/>
            <a:ext cx="1371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Bold"/>
              </a:rPr>
              <a:t>형상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Bold"/>
              </a:rPr>
              <a:t>관리자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13900" y="5676900"/>
            <a:ext cx="12827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22222"/>
                </a:solidFill>
                <a:ea typeface="Kim jung chul Gothic Bold"/>
              </a:rPr>
              <a:t>조성근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397500" y="2235200"/>
            <a:ext cx="3556000" cy="54737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676900" y="6362700"/>
            <a:ext cx="304800" cy="50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5676900" y="6553200"/>
            <a:ext cx="30480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수집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가공</a:t>
            </a:r>
          </a:p>
          <a:p>
            <a:pPr algn="l" lvl="0">
              <a:lnSpc>
                <a:spcPct val="116199"/>
              </a:lnSpc>
            </a:pP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</a:p>
          <a:p>
            <a:pPr algn="l" lvl="0">
              <a:lnSpc>
                <a:spcPct val="116199"/>
              </a:lnSpc>
            </a:pP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NLP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서버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34200" y="5867400"/>
            <a:ext cx="1371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Bold"/>
              </a:rPr>
              <a:t>프로젝트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Bold"/>
              </a:rPr>
              <a:t>리더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64200" y="5676900"/>
            <a:ext cx="12700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22222"/>
                </a:solidFill>
                <a:ea typeface="Kim jung chul Gothic Bold"/>
              </a:rPr>
              <a:t>전희진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5" id="25"/>
          <p:cNvSpPr txBox="true"/>
          <p:nvPr/>
        </p:nvSpPr>
        <p:spPr>
          <a:xfrm rot="0">
            <a:off x="2984500" y="5867400"/>
            <a:ext cx="1371600" cy="330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Bold"/>
              </a:rPr>
              <a:t>테크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Bold"/>
              </a:rPr>
              <a:t>리더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27200" y="6362700"/>
            <a:ext cx="304800" cy="508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727200" y="6553200"/>
            <a:ext cx="3048000" cy="965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백엔드</a:t>
            </a:r>
          </a:p>
          <a:p>
            <a:pPr algn="l" lvl="0">
              <a:lnSpc>
                <a:spcPct val="116199"/>
              </a:lnSpc>
            </a:pP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인프라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설계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구축</a:t>
            </a:r>
          </a:p>
          <a:p>
            <a:pPr algn="l" lvl="0">
              <a:lnSpc>
                <a:spcPct val="116199"/>
              </a:lnSpc>
            </a:pP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데이터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파이프라인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7200" y="5676900"/>
            <a:ext cx="1282700" cy="59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400" b="false" i="false" u="none" strike="noStrike">
                <a:solidFill>
                  <a:srgbClr val="222222"/>
                </a:solidFill>
                <a:ea typeface="Kim jung chul Gothic Bold"/>
              </a:rPr>
              <a:t>권오준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38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Team Introduction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팀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소개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740400" y="2501900"/>
            <a:ext cx="2857500" cy="28575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90100" y="2501900"/>
            <a:ext cx="2857500" cy="2857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27100" y="2501900"/>
            <a:ext cx="2857500" cy="2857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84200" y="3924300"/>
            <a:ext cx="1778000" cy="11938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99600" y="4089400"/>
            <a:ext cx="1498600" cy="10033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48300" y="4165600"/>
            <a:ext cx="1511300" cy="1016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448300" y="4089400"/>
            <a:ext cx="1511300" cy="1003300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0" id="4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727200" y="4102100"/>
            <a:ext cx="1511300" cy="10033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51000" y="4127500"/>
            <a:ext cx="15113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3098800"/>
            <a:ext cx="12839700" cy="3022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446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What is VoCabulary?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4600" y="584200"/>
            <a:ext cx="5168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VoCabulary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란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55600" y="2082800"/>
            <a:ext cx="14859000" cy="622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고객과의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상담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자동으로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8" id="8"/>
          <p:cNvSpPr txBox="true"/>
          <p:nvPr/>
        </p:nvSpPr>
        <p:spPr>
          <a:xfrm rot="0">
            <a:off x="952500" y="7442200"/>
            <a:ext cx="6210300" cy="1866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LG U+ -&gt; AICC, IPTV -&gt; </a:t>
            </a:r>
            <a:r>
              <a:rPr lang="ko-KR" sz="3500" b="true" i="false" u="none" strike="noStrike">
                <a:solidFill>
                  <a:srgbClr val="FF0000"/>
                </a:solidFill>
                <a:ea typeface="Pretendard Regular"/>
              </a:rPr>
              <a:t>고객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엔지니어링</a:t>
            </a:r>
          </a:p>
          <a:p>
            <a:pPr algn="l" lvl="0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500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500" b="tru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500" y="6299200"/>
            <a:ext cx="5168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Why?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15100" y="7061200"/>
            <a:ext cx="121158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44700" y="4787900"/>
            <a:ext cx="14058900" cy="25400"/>
          </a:xfrm>
          <a:prstGeom prst="rect">
            <a:avLst/>
          </a:prstGeom>
          <a:effectLst>
            <a:outerShdw dir="2700000" dist="2845" blurRad="9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044700" y="8001000"/>
            <a:ext cx="14058900" cy="25400"/>
          </a:xfrm>
          <a:prstGeom prst="rect">
            <a:avLst/>
          </a:prstGeom>
          <a:effectLst>
            <a:outerShdw dir="2700000" dist="2638" blurRad="8">
              <a:srgbClr val="000000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2446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Market Research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시장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조사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68600" y="1841500"/>
            <a:ext cx="5372100" cy="266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169400" y="2095500"/>
            <a:ext cx="5181600" cy="546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100" b="true" i="false" u="none" strike="noStrike">
                <a:solidFill>
                  <a:srgbClr val="000000"/>
                </a:solidFill>
                <a:latin typeface="Kim jung chul Gothic Bold"/>
              </a:rPr>
              <a:t>VoC </a:t>
            </a:r>
            <a:r>
              <a:rPr lang="ko-KR" sz="3100" b="true" i="false" u="none" strike="noStrike">
                <a:solidFill>
                  <a:srgbClr val="000000"/>
                </a:solidFill>
                <a:ea typeface="Kim jung chul Gothic Bold"/>
              </a:rPr>
              <a:t>소프트웨어</a:t>
            </a:r>
            <a:r>
              <a:rPr lang="en-US" sz="3100" b="true" i="false" u="none" strike="noStrike">
                <a:solidFill>
                  <a:srgbClr val="000000"/>
                </a:solidFill>
                <a:latin typeface="Kim jung chul Gothic Bold"/>
              </a:rPr>
              <a:t> </a:t>
            </a:r>
            <a:r>
              <a:rPr lang="ko-KR" sz="3100" b="true" i="false" u="none" strike="noStrike">
                <a:solidFill>
                  <a:srgbClr val="000000"/>
                </a:solidFill>
                <a:ea typeface="Kim jung chul Gothic Bold"/>
              </a:rPr>
              <a:t>시장</a:t>
            </a:r>
            <a:r>
              <a:rPr lang="en-US" sz="3100" b="true" i="false" u="none" strike="noStrike">
                <a:solidFill>
                  <a:srgbClr val="000000"/>
                </a:solidFill>
                <a:latin typeface="Kim jung chul Gothic Bold"/>
              </a:rPr>
              <a:t> </a:t>
            </a:r>
            <a:r>
              <a:rPr lang="ko-KR" sz="3100" b="true" i="false" u="none" strike="noStrike">
                <a:solidFill>
                  <a:srgbClr val="000000"/>
                </a:solidFill>
                <a:ea typeface="Kim jung chul Gothic Bold"/>
              </a:rPr>
              <a:t>규모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13900" y="2882900"/>
            <a:ext cx="6375400" cy="1625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2024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약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sz="1800" b="false" i="false" u="none" strike="noStrike">
                <a:solidFill>
                  <a:srgbClr val="FF0000"/>
                </a:solidFill>
                <a:latin typeface="Kim jung chul Gothic Regular"/>
              </a:rPr>
              <a:t>$24.5</a:t>
            </a:r>
            <a:r>
              <a:rPr lang="ko-KR" sz="1800" b="false" i="false" u="none" strike="noStrike">
                <a:solidFill>
                  <a:srgbClr val="FF0000"/>
                </a:solidFill>
                <a:ea typeface="Kim jung chul Gothic Regular"/>
              </a:rPr>
              <a:t>억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, 2025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약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sz="1800" b="false" i="false" u="none" strike="noStrike">
                <a:solidFill>
                  <a:srgbClr val="FF0000"/>
                </a:solidFill>
                <a:latin typeface="Kim jung chul Gothic Regular"/>
              </a:rPr>
              <a:t>$28.3</a:t>
            </a:r>
            <a:r>
              <a:rPr lang="ko-KR" sz="1800" b="false" i="false" u="none" strike="noStrike">
                <a:solidFill>
                  <a:srgbClr val="FF0000"/>
                </a:solidFill>
                <a:ea typeface="Kim jung chul Gothic Regular"/>
              </a:rPr>
              <a:t>억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→ 2033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년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약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sz="1800" b="true" i="false" u="none" strike="noStrike">
                <a:solidFill>
                  <a:srgbClr val="FF0000"/>
                </a:solidFill>
                <a:latin typeface="Kim jung chul Gothic Regular"/>
              </a:rPr>
              <a:t>$88.8</a:t>
            </a:r>
            <a:r>
              <a:rPr lang="ko-KR" sz="1800" b="true" i="false" u="none" strike="noStrike">
                <a:solidFill>
                  <a:srgbClr val="FF0000"/>
                </a:solidFill>
                <a:ea typeface="Kim jung chul Gothic Regular"/>
              </a:rPr>
              <a:t>억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(CAGR: </a:t>
            </a:r>
            <a:r>
              <a:rPr lang="en-US" sz="1800" b="true" i="false" u="none" strike="noStrike">
                <a:solidFill>
                  <a:srgbClr val="FF0000"/>
                </a:solidFill>
                <a:latin typeface="Kim jung chul Gothic Regular"/>
              </a:rPr>
              <a:t>15.3%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실시간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피드백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과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AI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감정</a:t>
            </a:r>
            <a:r>
              <a:rPr lang="en-US" sz="18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tru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수요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증가가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주요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성장</a:t>
            </a:r>
            <a:r>
              <a:rPr lang="en-US" sz="18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800" b="false" i="false" u="none" strike="noStrike">
                <a:solidFill>
                  <a:srgbClr val="222222"/>
                </a:solidFill>
                <a:ea typeface="Kim jung chul Gothic Regular"/>
              </a:rPr>
              <a:t>동력</a:t>
            </a:r>
          </a:p>
          <a:p>
            <a:pPr algn="l" lvl="0">
              <a:lnSpc>
                <a:spcPct val="132800"/>
              </a:lnSpc>
            </a:pPr>
            <a:r>
              <a:rPr lang="en-US" sz="1100" b="false" i="false" u="none" strike="noStrike">
                <a:solidFill>
                  <a:srgbClr val="8C887B"/>
                </a:solidFill>
                <a:latin typeface="Kim jung chul Gothic Regular"/>
              </a:rPr>
              <a:t>[</a:t>
            </a:r>
            <a:r>
              <a:rPr lang="ko-KR" sz="1100" b="false" i="false" u="none" strike="noStrike">
                <a:solidFill>
                  <a:srgbClr val="8C887B"/>
                </a:solidFill>
                <a:ea typeface="Kim jung chul Gothic Regular"/>
              </a:rPr>
              <a:t>출처</a:t>
            </a:r>
            <a:r>
              <a:rPr lang="en-US" sz="1100" b="false" i="false" u="none" strike="noStrike">
                <a:solidFill>
                  <a:srgbClr val="8C887B"/>
                </a:solidFill>
                <a:latin typeface="Kim jung chul Gothic Regular"/>
              </a:rPr>
              <a:t>] Global Growth Insights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613900" y="4953000"/>
            <a:ext cx="3886200" cy="2921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882900" y="5956300"/>
            <a:ext cx="5461000" cy="168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2024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년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sz="1500" b="false" i="false" u="none" strike="noStrike">
                <a:solidFill>
                  <a:srgbClr val="FF0000"/>
                </a:solidFill>
                <a:latin typeface="Kim jung chul Gothic Regular"/>
              </a:rPr>
              <a:t>$11.8</a:t>
            </a:r>
            <a:r>
              <a:rPr lang="ko-KR" sz="1500" b="false" i="false" u="none" strike="noStrike">
                <a:solidFill>
                  <a:srgbClr val="FF0000"/>
                </a:solidFill>
                <a:ea typeface="Kim jung chul Gothic Regular"/>
              </a:rPr>
              <a:t>억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, 2025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년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약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sz="1500" b="false" i="false" u="none" strike="noStrike">
                <a:solidFill>
                  <a:srgbClr val="FF0000"/>
                </a:solidFill>
                <a:latin typeface="Kim jung chul Gothic Regular"/>
              </a:rPr>
              <a:t>$24.6</a:t>
            </a:r>
            <a:r>
              <a:rPr lang="ko-KR" sz="1500" b="false" i="false" u="none" strike="noStrike">
                <a:solidFill>
                  <a:srgbClr val="FF0000"/>
                </a:solidFill>
                <a:ea typeface="Kim jung chul Gothic Regular"/>
              </a:rPr>
              <a:t>억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→ 2033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년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약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sz="1500" b="true" i="false" u="none" strike="noStrike">
                <a:solidFill>
                  <a:srgbClr val="FF0000"/>
                </a:solidFill>
                <a:latin typeface="Kim jung chul Gothic Regular"/>
              </a:rPr>
              <a:t>$88.8</a:t>
            </a:r>
            <a:r>
              <a:rPr lang="ko-KR" sz="1500" b="true" i="false" u="none" strike="noStrike">
                <a:solidFill>
                  <a:srgbClr val="FF0000"/>
                </a:solidFill>
                <a:ea typeface="Kim jung chul Gothic Regular"/>
              </a:rPr>
              <a:t>억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en-US" sz="1500" b="true" i="false" u="none" strike="noStrike">
                <a:solidFill>
                  <a:srgbClr val="222222"/>
                </a:solidFill>
                <a:latin typeface="Kim jung chul Gothic Regular"/>
              </a:rPr>
              <a:t>(CAGR: </a:t>
            </a:r>
            <a:r>
              <a:rPr lang="en-US" sz="1500" b="true" i="false" u="none" strike="noStrike">
                <a:solidFill>
                  <a:srgbClr val="FF0000"/>
                </a:solidFill>
                <a:latin typeface="Kim jung chul Gothic Regular"/>
              </a:rPr>
              <a:t>19.9%</a:t>
            </a:r>
            <a:r>
              <a:rPr lang="en-US" sz="1500" b="true" i="false" u="none" strike="noStrike">
                <a:solidFill>
                  <a:srgbClr val="222222"/>
                </a:solidFill>
                <a:latin typeface="Kim jung chul Gothic Regular"/>
              </a:rPr>
              <a:t>)</a:t>
            </a:r>
          </a:p>
          <a:p>
            <a:pPr algn="l" lvl="0">
              <a:lnSpc>
                <a:spcPct val="132800"/>
              </a:lnSpc>
            </a:pPr>
            <a:r>
              <a:rPr lang="en-US" sz="1500" b="true" i="false" u="none" strike="noStrike">
                <a:solidFill>
                  <a:srgbClr val="222222"/>
                </a:solidFill>
                <a:latin typeface="Kim jung chul Gothic Regular"/>
              </a:rPr>
              <a:t/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1500" b="true" i="false" u="none" strike="noStrike">
                <a:solidFill>
                  <a:srgbClr val="222222"/>
                </a:solidFill>
                <a:ea typeface="Kim jung chul Gothic Regular"/>
              </a:rPr>
              <a:t>클라우드</a:t>
            </a:r>
            <a:r>
              <a:rPr lang="en-US" sz="1500" b="true" i="false" u="none" strike="noStrike">
                <a:solidFill>
                  <a:srgbClr val="222222"/>
                </a:solidFill>
                <a:latin typeface="Kim jung chul Gothic Regular"/>
              </a:rPr>
              <a:t> + AI </a:t>
            </a:r>
            <a:r>
              <a:rPr lang="ko-KR" sz="1500" b="true" i="false" u="none" strike="noStrike">
                <a:solidFill>
                  <a:srgbClr val="222222"/>
                </a:solidFill>
                <a:ea typeface="Kim jung chul Gothic Regular"/>
              </a:rPr>
              <a:t>통합</a:t>
            </a:r>
            <a:r>
              <a:rPr lang="en-US" sz="1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500" b="tru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  <a:r>
              <a:rPr lang="en-US" sz="1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500" b="true" i="false" u="none" strike="noStrike">
                <a:solidFill>
                  <a:srgbClr val="222222"/>
                </a:solidFill>
                <a:ea typeface="Kim jung chul Gothic Regular"/>
              </a:rPr>
              <a:t>솔루션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이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보편화되고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있으며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,</a:t>
            </a:r>
            <a:b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</a:br>
            <a:r>
              <a:rPr lang="en-US" sz="1500" b="true" i="false" u="none" strike="noStrike">
                <a:solidFill>
                  <a:srgbClr val="222222"/>
                </a:solidFill>
                <a:latin typeface="Kim jung chul Gothic Regular"/>
              </a:rPr>
              <a:t>AI </a:t>
            </a:r>
            <a:r>
              <a:rPr lang="ko-KR" sz="1500" b="true" i="false" u="none" strike="noStrike">
                <a:solidFill>
                  <a:srgbClr val="222222"/>
                </a:solidFill>
                <a:ea typeface="Kim jung chul Gothic Regular"/>
              </a:rPr>
              <a:t>분석</a:t>
            </a:r>
            <a:r>
              <a:rPr lang="en-US" sz="1500" b="tru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500" b="true" i="false" u="none" strike="noStrike">
                <a:solidFill>
                  <a:srgbClr val="222222"/>
                </a:solidFill>
                <a:ea typeface="Kim jung chul Gothic Regular"/>
              </a:rPr>
              <a:t>모듈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확대</a:t>
            </a:r>
            <a:r>
              <a:rPr lang="en-US" sz="15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1500" b="false" i="false" u="none" strike="noStrike">
                <a:solidFill>
                  <a:srgbClr val="222222"/>
                </a:solidFill>
                <a:ea typeface="Kim jung chul Gothic Regular"/>
              </a:rPr>
              <a:t>중</a:t>
            </a:r>
          </a:p>
          <a:p>
            <a:pPr algn="l" lvl="0">
              <a:lnSpc>
                <a:spcPct val="132800"/>
              </a:lnSpc>
            </a:pPr>
            <a:r>
              <a:rPr lang="en-US" sz="1000" b="false" i="false" u="none" strike="noStrike">
                <a:solidFill>
                  <a:srgbClr val="8C887B"/>
                </a:solidFill>
                <a:latin typeface="Kim jung chul Gothic Regular"/>
              </a:rPr>
              <a:t>[</a:t>
            </a:r>
            <a:r>
              <a:rPr lang="ko-KR" sz="1000" b="false" i="false" u="none" strike="noStrike">
                <a:solidFill>
                  <a:srgbClr val="8C887B"/>
                </a:solidFill>
                <a:ea typeface="Kim jung chul Gothic Regular"/>
              </a:rPr>
              <a:t>출처</a:t>
            </a:r>
            <a:r>
              <a:rPr lang="en-US" sz="1000" b="false" i="false" u="none" strike="noStrike">
                <a:solidFill>
                  <a:srgbClr val="8C887B"/>
                </a:solidFill>
                <a:latin typeface="Kim jung chul Gothic Regular"/>
              </a:rPr>
              <a:t>] The Business Research Company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06600" y="5283200"/>
            <a:ext cx="44323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true" i="false" u="none" strike="noStrike">
                <a:solidFill>
                  <a:srgbClr val="000000"/>
                </a:solidFill>
                <a:ea typeface="Kim jung chul Gothic Bold"/>
              </a:rPr>
              <a:t>고객</a:t>
            </a:r>
            <a:r>
              <a:rPr lang="en-US" sz="2600" b="true" i="false" u="none" strike="noStrike">
                <a:solidFill>
                  <a:srgbClr val="000000"/>
                </a:solidFill>
                <a:latin typeface="Kim jung chul Gothic Bold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Kim jung chul Gothic Bold"/>
              </a:rPr>
              <a:t>분석</a:t>
            </a:r>
            <a:r>
              <a:rPr lang="en-US" sz="2600" b="true" i="false" u="none" strike="noStrike">
                <a:solidFill>
                  <a:srgbClr val="000000"/>
                </a:solidFill>
                <a:latin typeface="Kim jung chul Gothic Bold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Kim jung chul Gothic Bold"/>
              </a:rPr>
              <a:t>시장</a:t>
            </a:r>
            <a:r>
              <a:rPr lang="en-US" sz="2600" b="true" i="false" u="none" strike="noStrike">
                <a:solidFill>
                  <a:srgbClr val="000000"/>
                </a:solidFill>
                <a:latin typeface="Kim jung chul Gothic Bold"/>
              </a:rPr>
              <a:t> </a:t>
            </a:r>
            <a:r>
              <a:rPr lang="ko-KR" sz="2600" b="true" i="false" u="none" strike="noStrike">
                <a:solidFill>
                  <a:srgbClr val="000000"/>
                </a:solidFill>
                <a:ea typeface="Kim jung chul Gothic Bold"/>
              </a:rPr>
              <a:t>규모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52400" y="8293100"/>
            <a:ext cx="184404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실제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기업은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4000" b="true" i="false" u="none" strike="noStrike">
                <a:solidFill>
                  <a:srgbClr val="FF0000"/>
                </a:solidFill>
                <a:latin typeface="Pretendard Regular"/>
              </a:rPr>
              <a:t>AI</a:t>
            </a:r>
            <a:r>
              <a:rPr lang="ko-KR" sz="4000" b="true" i="false" u="none" strike="noStrike">
                <a:solidFill>
                  <a:srgbClr val="FF0000"/>
                </a:solidFill>
                <a:ea typeface="Pretendard Regular"/>
              </a:rPr>
              <a:t>로</a:t>
            </a:r>
            <a:r>
              <a:rPr lang="en-US" sz="4000" b="true" i="false" u="none" strike="noStrike">
                <a:solidFill>
                  <a:srgbClr val="FF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FF0000"/>
                </a:solidFill>
                <a:ea typeface="Pretendard Regular"/>
              </a:rPr>
              <a:t>감정</a:t>
            </a:r>
            <a:r>
              <a:rPr lang="en-US" sz="4000" b="true" i="false" u="none" strike="noStrike">
                <a:solidFill>
                  <a:srgbClr val="FF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FF0000"/>
                </a:solidFill>
                <a:ea typeface="Pretendard Regular"/>
              </a:rPr>
              <a:t>분석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하고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FF0000"/>
                </a:solidFill>
                <a:ea typeface="Pretendard Regular"/>
              </a:rPr>
              <a:t>자동</a:t>
            </a:r>
            <a:r>
              <a:rPr lang="en-US" sz="4000" b="true" i="false" u="none" strike="noStrike">
                <a:solidFill>
                  <a:srgbClr val="FF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FF0000"/>
                </a:solidFill>
                <a:ea typeface="Pretendard Regular"/>
              </a:rPr>
              <a:t>응대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38700" y="9105900"/>
            <a:ext cx="8928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000" b="true" i="false" u="none" strike="noStrike">
                <a:solidFill>
                  <a:srgbClr val="5F48DC"/>
                </a:solidFill>
                <a:latin typeface="Pretendard Regular"/>
              </a:rPr>
              <a:t>VoCabulary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FF0000"/>
                </a:solidFill>
                <a:ea typeface="Pretendard Regular"/>
              </a:rPr>
              <a:t>사</a:t>
            </a:r>
            <a:r>
              <a:rPr lang="ko-KR" sz="4000" b="true" i="false" u="none" strike="noStrike">
                <a:solidFill>
                  <a:srgbClr val="FF0000"/>
                </a:solidFill>
                <a:ea typeface="Pretendard Regular"/>
              </a:rPr>
              <a:t>전단계</a:t>
            </a:r>
            <a:r>
              <a:rPr lang="en-US" sz="4000" b="true" i="false" u="none" strike="noStrike">
                <a:solidFill>
                  <a:srgbClr val="FF0000"/>
                </a:solidFill>
                <a:latin typeface="Pretendard Regular"/>
              </a:rPr>
              <a:t>(</a:t>
            </a:r>
            <a:r>
              <a:rPr lang="ko-KR" sz="4000" b="true" i="false" u="none" strike="noStrike">
                <a:solidFill>
                  <a:srgbClr val="FF0000"/>
                </a:solidFill>
                <a:ea typeface="Pretendard Regular"/>
              </a:rPr>
              <a:t>데이터</a:t>
            </a:r>
            <a:r>
              <a:rPr lang="en-US" sz="4000" b="true" i="false" u="none" strike="noStrike">
                <a:solidFill>
                  <a:srgbClr val="FF0000"/>
                </a:solidFill>
                <a:latin typeface="Pretendard Regular"/>
              </a:rPr>
              <a:t> </a:t>
            </a:r>
            <a:r>
              <a:rPr lang="ko-KR" sz="4000" b="true" i="false" u="none" strike="noStrike">
                <a:solidFill>
                  <a:srgbClr val="FF0000"/>
                </a:solidFill>
                <a:ea typeface="Pretendard Regular"/>
              </a:rPr>
              <a:t>기반</a:t>
            </a:r>
            <a:r>
              <a:rPr lang="en-US" sz="4000" b="true" i="false" u="none" strike="noStrike">
                <a:solidFill>
                  <a:srgbClr val="FF0000"/>
                </a:solidFill>
                <a:latin typeface="Pretendard Regular"/>
              </a:rPr>
              <a:t>)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0" y="6159500"/>
            <a:ext cx="6921500" cy="2222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68500" y="6159500"/>
            <a:ext cx="6921500" cy="222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0" y="3479800"/>
            <a:ext cx="6921500" cy="222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68500" y="3479800"/>
            <a:ext cx="6921500" cy="222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214600" y="5829300"/>
            <a:ext cx="622300" cy="685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797800" y="5829300"/>
            <a:ext cx="6223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5201900" y="3175000"/>
            <a:ext cx="6223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785100" y="3175000"/>
            <a:ext cx="622300" cy="685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766300" y="7251700"/>
            <a:ext cx="61468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고객별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키워드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불만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여부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통계를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확인하여</a:t>
            </a:r>
          </a:p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맞춤형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상담으로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고객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만족도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상승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915400" y="3073400"/>
            <a:ext cx="952500" cy="8128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85900" y="5689600"/>
            <a:ext cx="952500" cy="952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017000" y="5842000"/>
            <a:ext cx="762000" cy="62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95400" y="2844800"/>
            <a:ext cx="1333500" cy="1333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766300" y="6527800"/>
            <a:ext cx="4000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고객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만족도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상승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36800" y="7251700"/>
            <a:ext cx="62611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상담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내용을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요약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/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분류하여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분석한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데이터로</a:t>
            </a:r>
          </a:p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컨택센터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운영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방식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개선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336800" y="6527800"/>
            <a:ext cx="45847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비즈니스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전문성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강화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66300" y="4559300"/>
            <a:ext cx="6146800" cy="812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상담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시간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상담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후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처리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시간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단축으로</a:t>
            </a:r>
          </a:p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컨택센터의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전반적인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생산성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향상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66300" y="3848100"/>
            <a:ext cx="40005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업무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효율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상승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36800" y="4559300"/>
            <a:ext cx="61722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향후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AI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를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접목시켜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트렌드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및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고객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불만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예측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실시간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상담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등으로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확장</a:t>
            </a:r>
            <a:r>
              <a:rPr lang="en-US" sz="2300" b="false" i="false" u="none" strike="noStrike">
                <a:solidFill>
                  <a:srgbClr val="222222"/>
                </a:solidFill>
                <a:latin typeface="Kim jung chul Gothic Regular"/>
              </a:rPr>
              <a:t> </a:t>
            </a:r>
            <a:r>
              <a:rPr lang="ko-KR" sz="2300" b="false" i="false" u="none" strike="noStrike">
                <a:solidFill>
                  <a:srgbClr val="222222"/>
                </a:solidFill>
                <a:ea typeface="Kim jung chul Gothic Regular"/>
              </a:rPr>
              <a:t>가능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11400" y="3848100"/>
            <a:ext cx="2997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AI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확장</a:t>
            </a:r>
            <a:r>
              <a:rPr lang="en-US" sz="3000" b="false" i="false" u="none" strike="noStrike">
                <a:solidFill>
                  <a:srgbClr val="222222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Kim jung chul Gothic Bold"/>
              </a:rPr>
              <a:t>가능성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38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Expected Effects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기대효과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"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trim st="0"/>
                </p14:media>
              </p:ext>
            </p:extLst>
          </p:nvPr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3800" y="5524500"/>
            <a:ext cx="15989300" cy="88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938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Main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핵심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기능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2603500" y="4940300"/>
            <a:ext cx="1143000" cy="88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71800" y="5359400"/>
            <a:ext cx="381000" cy="3810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1" id="11"/>
          <p:cNvSpPr txBox="true"/>
          <p:nvPr/>
        </p:nvSpPr>
        <p:spPr>
          <a:xfrm rot="0">
            <a:off x="1270000" y="3721100"/>
            <a:ext cx="43815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전화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채팅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상담을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통해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접수된고객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문의를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곳에서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통합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관리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0000" y="3162300"/>
            <a:ext cx="39751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여러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채널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문의를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한눈에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확인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5257800" y="6096000"/>
            <a:ext cx="1143000" cy="88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51500" y="5384800"/>
            <a:ext cx="381000" cy="3810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3975100" y="7391400"/>
            <a:ext cx="36576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개개인별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데이터를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눈에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확인하여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고객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맞춤형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응대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가능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75100" y="6845300"/>
            <a:ext cx="2311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고객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맞춤별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응대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7810500" y="4546600"/>
            <a:ext cx="1981200" cy="88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10600" y="5384800"/>
            <a:ext cx="381000" cy="3810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3" id="23"/>
          <p:cNvSpPr txBox="true"/>
          <p:nvPr/>
        </p:nvSpPr>
        <p:spPr>
          <a:xfrm rot="0">
            <a:off x="6642100" y="2857500"/>
            <a:ext cx="44577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전일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시간대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대비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문의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불만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문의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현재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키워드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Top 5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등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일별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분석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리포트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제공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42100" y="2298700"/>
            <a:ext cx="32893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데일리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분석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리포트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제공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150600" y="6337300"/>
            <a:ext cx="1562100" cy="889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747500" y="5397500"/>
            <a:ext cx="381000" cy="3810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29" id="29"/>
          <p:cNvSpPr txBox="true"/>
          <p:nvPr/>
        </p:nvSpPr>
        <p:spPr>
          <a:xfrm rot="0">
            <a:off x="10121900" y="7861300"/>
            <a:ext cx="92964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상담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완료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시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파이프라인을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따라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상담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내용을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자동으로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분석하여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감정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상태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핵심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키워드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추출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21900" y="7302500"/>
            <a:ext cx="2311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데이터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자동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분석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4109700" y="4749800"/>
            <a:ext cx="1638300" cy="889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744700" y="5384800"/>
            <a:ext cx="381000" cy="3810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35" id="35"/>
          <p:cNvSpPr txBox="true"/>
          <p:nvPr/>
        </p:nvSpPr>
        <p:spPr>
          <a:xfrm rot="0">
            <a:off x="12992100" y="3276600"/>
            <a:ext cx="7874000" cy="66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로그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데이터와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분석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결과를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한눈에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파악할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있도록</a:t>
            </a:r>
          </a:p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직관적인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대시보드로</a:t>
            </a:r>
            <a:r>
              <a:rPr lang="en-US" sz="2000" b="fals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61615C"/>
                </a:solidFill>
                <a:ea typeface="Pretendard Regular"/>
              </a:rPr>
              <a:t>시각화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92100" y="2717800"/>
            <a:ext cx="3200400" cy="48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직관적인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대시보드</a:t>
            </a:r>
            <a:r>
              <a:rPr lang="en-US" sz="2700" b="true" i="false" u="none" strike="noStrike">
                <a:solidFill>
                  <a:srgbClr val="61615C"/>
                </a:solidFill>
                <a:latin typeface="Pretendard Regular"/>
              </a:rPr>
              <a:t> </a:t>
            </a:r>
            <a:r>
              <a:rPr lang="ko-KR" sz="2700" b="true" i="false" u="none" strike="noStrike">
                <a:solidFill>
                  <a:srgbClr val="61615C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482600" y="1168400"/>
            <a:ext cx="876300" cy="63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276600" y="8864600"/>
            <a:ext cx="2120900" cy="83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63900" y="7531100"/>
            <a:ext cx="2451100" cy="8890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892800" y="3632200"/>
            <a:ext cx="2044700" cy="927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559800" y="3467100"/>
            <a:ext cx="1879600" cy="977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43300" y="3213100"/>
            <a:ext cx="1739900" cy="179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89500" y="1943100"/>
            <a:ext cx="1841500" cy="1600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984500" y="2120900"/>
            <a:ext cx="2336800" cy="1231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623300" y="2146300"/>
            <a:ext cx="1181100" cy="1181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12400" y="2146300"/>
            <a:ext cx="1181100" cy="1181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946900" y="2146300"/>
            <a:ext cx="1181100" cy="11811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502400" y="4978400"/>
            <a:ext cx="2882900" cy="762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3543300" y="5080000"/>
            <a:ext cx="2336800" cy="596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5245100" y="6337300"/>
            <a:ext cx="1879600" cy="11049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111500" y="6388100"/>
            <a:ext cx="2120900" cy="10668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93800" y="1447800"/>
            <a:ext cx="2286000" cy="24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400" b="false" i="false" u="none" strike="noStrike">
                <a:solidFill>
                  <a:srgbClr val="8C887B"/>
                </a:solidFill>
                <a:latin typeface="Kim jung chul Gothic Regular"/>
              </a:rPr>
              <a:t>Tech Stacks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3800" y="584200"/>
            <a:ext cx="4165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기술</a:t>
            </a:r>
            <a:r>
              <a:rPr lang="en-US" sz="4800" b="false" i="false" u="none" strike="noStrike">
                <a:solidFill>
                  <a:srgbClr val="585755"/>
                </a:solidFill>
                <a:latin typeface="Kim jung chul Gothic Bold"/>
              </a:rPr>
              <a:t> </a:t>
            </a:r>
            <a:r>
              <a:rPr lang="ko-KR" sz="4800" b="false" i="false" u="none" strike="noStrike">
                <a:solidFill>
                  <a:srgbClr val="585755"/>
                </a:solidFill>
                <a:ea typeface="Kim jung chul Gothic Bold"/>
              </a:rPr>
              <a:t>스택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3900" y="2489200"/>
            <a:ext cx="18288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Kim jung chul Gothic Bold"/>
              </a:rPr>
              <a:t>인프라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3900" y="3797300"/>
            <a:ext cx="2362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Kim jung chul Gothic Bold"/>
              </a:rPr>
              <a:t>데이터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Bold"/>
              </a:rPr>
              <a:t> ETL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3900" y="5105400"/>
            <a:ext cx="2362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Kim jung chul Gothic Bold"/>
              </a:rPr>
              <a:t>LLM &amp; ML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3900" y="6413500"/>
            <a:ext cx="3048000" cy="99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Kim jung chul Gothic Bold"/>
              </a:rPr>
              <a:t>대시보드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Bold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Kim jung chul Gothic Bold"/>
              </a:rPr>
              <a:t>및</a:t>
            </a:r>
            <a:r>
              <a:rPr lang="en-US" sz="3000" b="false" i="false" u="none" strike="noStrike">
                <a:solidFill>
                  <a:srgbClr val="000000"/>
                </a:solidFill>
                <a:latin typeface="Kim jung chul Gothic Bold"/>
              </a:rPr>
              <a:t> </a:t>
            </a:r>
            <a:br>
              <a:rPr lang="en-US" sz="3000" b="false" i="false" u="none" strike="noStrike">
                <a:solidFill>
                  <a:srgbClr val="000000"/>
                </a:solidFill>
                <a:latin typeface="Kim jung chul Gothic Bold"/>
              </a:rPr>
            </a:br>
            <a:r>
              <a:rPr lang="ko-KR" sz="3000" b="false" i="false" u="none" strike="noStrike">
                <a:solidFill>
                  <a:srgbClr val="000000"/>
                </a:solidFill>
                <a:ea typeface="Kim jung chul Gothic Bold"/>
              </a:rPr>
              <a:t>시각화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23900" y="7721600"/>
            <a:ext cx="2362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Kim jung chul Gothic Bold"/>
              </a:rPr>
              <a:t>Backend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3900" y="9029700"/>
            <a:ext cx="23622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Kim jung chul Gothic Bold"/>
              </a:rPr>
              <a:t>형상관리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